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ading Now 31-38 Bold" charset="1" panose="00000000000000000000"/>
      <p:regular r:id="rId20"/>
    </p:embeddedFont>
    <p:embeddedFont>
      <p:font typeface="Open Sauce" charset="1" panose="00000500000000000000"/>
      <p:regular r:id="rId21"/>
    </p:embeddedFont>
    <p:embeddedFont>
      <p:font typeface="Open Sauce Bold" charset="1" panose="00000800000000000000"/>
      <p:regular r:id="rId22"/>
    </p:embeddedFont>
    <p:embeddedFont>
      <p:font typeface="Poppins" charset="1" panose="00000500000000000000"/>
      <p:regular r:id="rId23"/>
    </p:embeddedFont>
    <p:embeddedFont>
      <p:font typeface="Vollkorn" charset="1" panose="00000500000000000000"/>
      <p:regular r:id="rId24"/>
    </p:embeddedFont>
    <p:embeddedFont>
      <p:font typeface="Poppins Ultra-Bold Italics" charset="1" panose="000009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mongodb.com/docs/" TargetMode="External" Type="http://schemas.openxmlformats.org/officeDocument/2006/relationships/hyperlink"/><Relationship Id="rId11" Target="https://www.mongodb.com/docs/" TargetMode="External" Type="http://schemas.openxmlformats.org/officeDocument/2006/relationships/hyperlink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Relationship Id="rId7" Target="https://flask.palletsprojects.com" TargetMode="External" Type="http://schemas.openxmlformats.org/officeDocument/2006/relationships/hyperlink"/><Relationship Id="rId8" Target="https://flask.palletsprojects.com" TargetMode="External" Type="http://schemas.openxmlformats.org/officeDocument/2006/relationships/hyperlink"/><Relationship Id="rId9" Target="https://www.mongodb.com/docs/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jpe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7928969" cy="201700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794" y="-127"/>
              <a:ext cx="17931763" cy="20170217"/>
            </a:xfrm>
            <a:custGeom>
              <a:avLst/>
              <a:gdLst/>
              <a:ahLst/>
              <a:cxnLst/>
              <a:rect r="r" b="b" t="t" l="l"/>
              <a:pathLst>
                <a:path h="20170217" w="17931763">
                  <a:moveTo>
                    <a:pt x="17931763" y="20100740"/>
                  </a:moveTo>
                  <a:cubicBezTo>
                    <a:pt x="17931763" y="20165735"/>
                    <a:pt x="17909530" y="20170217"/>
                    <a:pt x="17851570" y="20170217"/>
                  </a:cubicBezTo>
                  <a:cubicBezTo>
                    <a:pt x="11902772" y="20168972"/>
                    <a:pt x="5954239" y="20168972"/>
                    <a:pt x="5441" y="20168972"/>
                  </a:cubicBezTo>
                  <a:cubicBezTo>
                    <a:pt x="0" y="20141829"/>
                    <a:pt x="10205" y="20117175"/>
                    <a:pt x="16292" y="20092026"/>
                  </a:cubicBezTo>
                  <a:cubicBezTo>
                    <a:pt x="277778" y="18990861"/>
                    <a:pt x="539528" y="17889944"/>
                    <a:pt x="801807" y="16789029"/>
                  </a:cubicBezTo>
                  <a:cubicBezTo>
                    <a:pt x="1175774" y="15219458"/>
                    <a:pt x="1550535" y="13650137"/>
                    <a:pt x="1924237" y="12080566"/>
                  </a:cubicBezTo>
                  <a:cubicBezTo>
                    <a:pt x="2385807" y="10142198"/>
                    <a:pt x="2846318" y="8203829"/>
                    <a:pt x="3307623" y="6265709"/>
                  </a:cubicBezTo>
                  <a:cubicBezTo>
                    <a:pt x="3776339" y="4296712"/>
                    <a:pt x="4245319" y="2327962"/>
                    <a:pt x="4715358" y="359213"/>
                  </a:cubicBezTo>
                  <a:cubicBezTo>
                    <a:pt x="4743941" y="239435"/>
                    <a:pt x="4762203" y="116917"/>
                    <a:pt x="4808519" y="1123"/>
                  </a:cubicBezTo>
                  <a:cubicBezTo>
                    <a:pt x="9156379" y="1123"/>
                    <a:pt x="13504240" y="1123"/>
                    <a:pt x="17852100" y="0"/>
                  </a:cubicBezTo>
                  <a:cubicBezTo>
                    <a:pt x="17911120" y="0"/>
                    <a:pt x="17931233" y="6602"/>
                    <a:pt x="17931233" y="70102"/>
                  </a:cubicBezTo>
                  <a:cubicBezTo>
                    <a:pt x="17929646" y="6747064"/>
                    <a:pt x="17929646" y="13424027"/>
                    <a:pt x="17931763" y="20100740"/>
                  </a:cubicBezTo>
                  <a:close/>
                </a:path>
              </a:pathLst>
            </a:custGeom>
            <a:blipFill>
              <a:blip r:embed="rId2"/>
              <a:stretch>
                <a:fillRect l="0" t="-16578" r="0" b="-1657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17142" y="2526034"/>
            <a:ext cx="2512758" cy="5234933"/>
            <a:chOff x="0" y="0"/>
            <a:chExt cx="406400" cy="846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00" cy="846670"/>
            </a:xfrm>
            <a:custGeom>
              <a:avLst/>
              <a:gdLst/>
              <a:ahLst/>
              <a:cxnLst/>
              <a:rect r="r" b="b" t="t" l="l"/>
              <a:pathLst>
                <a:path h="8466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55000"/>
                  </a:srgbClr>
                </a:gs>
                <a:gs pos="100000">
                  <a:srgbClr val="FF914D">
                    <a:alpha val="55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28575"/>
              <a:ext cx="203200" cy="875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60763" y="5052067"/>
            <a:ext cx="2512758" cy="5234933"/>
            <a:chOff x="0" y="0"/>
            <a:chExt cx="406400" cy="846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846670"/>
            </a:xfrm>
            <a:custGeom>
              <a:avLst/>
              <a:gdLst/>
              <a:ahLst/>
              <a:cxnLst/>
              <a:rect r="r" b="b" t="t" l="l"/>
              <a:pathLst>
                <a:path h="846670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28575"/>
              <a:ext cx="203200" cy="875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-660137" y="877089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784824"/>
            <a:ext cx="8362737" cy="22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82"/>
              </a:lnSpc>
            </a:pPr>
            <a:r>
              <a:rPr lang="en-US" b="true" sz="11344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AUTOMARKET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928242"/>
            <a:ext cx="9262451" cy="114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87"/>
              </a:lnSpc>
            </a:pPr>
            <a:r>
              <a:rPr lang="en-US" sz="6705" spc="110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PRESENTATION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94700" y="1626439"/>
            <a:ext cx="4246865" cy="59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3"/>
              </a:lnSpc>
            </a:pPr>
            <a:r>
              <a:rPr lang="en-US" sz="3545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WEBX CA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021285" y="-758054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1693114"/>
            <a:ext cx="838756" cy="643554"/>
          </a:xfrm>
          <a:custGeom>
            <a:avLst/>
            <a:gdLst/>
            <a:ahLst/>
            <a:cxnLst/>
            <a:rect r="r" b="b" t="t" l="l"/>
            <a:pathLst>
              <a:path h="643554" w="838756">
                <a:moveTo>
                  <a:pt x="0" y="0"/>
                </a:moveTo>
                <a:lnTo>
                  <a:pt x="838756" y="0"/>
                </a:lnTo>
                <a:lnTo>
                  <a:pt x="838756" y="643554"/>
                </a:lnTo>
                <a:lnTo>
                  <a:pt x="0" y="643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6294459"/>
            <a:ext cx="5358486" cy="586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6"/>
              </a:lnSpc>
            </a:pPr>
            <a:r>
              <a:rPr lang="en-US" sz="28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Prathamesh Palve  |  D15A-31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84195" y="-1823657"/>
            <a:ext cx="12545992" cy="15900493"/>
            <a:chOff x="0" y="0"/>
            <a:chExt cx="668049" cy="84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8049" cy="846670"/>
            </a:xfrm>
            <a:custGeom>
              <a:avLst/>
              <a:gdLst/>
              <a:ahLst/>
              <a:cxnLst/>
              <a:rect r="r" b="b" t="t" l="l"/>
              <a:pathLst>
                <a:path h="846670" w="668049">
                  <a:moveTo>
                    <a:pt x="203200" y="0"/>
                  </a:moveTo>
                  <a:lnTo>
                    <a:pt x="668049" y="0"/>
                  </a:lnTo>
                  <a:lnTo>
                    <a:pt x="464849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28575"/>
              <a:ext cx="464849" cy="875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861740" y="877089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24540" y="8561203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6275" y="1674993"/>
            <a:ext cx="7347799" cy="3692269"/>
          </a:xfrm>
          <a:custGeom>
            <a:avLst/>
            <a:gdLst/>
            <a:ahLst/>
            <a:cxnLst/>
            <a:rect r="r" b="b" t="t" l="l"/>
            <a:pathLst>
              <a:path h="3692269" w="7347799">
                <a:moveTo>
                  <a:pt x="0" y="0"/>
                </a:moveTo>
                <a:lnTo>
                  <a:pt x="7347799" y="0"/>
                </a:lnTo>
                <a:lnTo>
                  <a:pt x="7347799" y="3692269"/>
                </a:lnTo>
                <a:lnTo>
                  <a:pt x="0" y="3692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6275" y="6327566"/>
            <a:ext cx="7298774" cy="3749745"/>
          </a:xfrm>
          <a:custGeom>
            <a:avLst/>
            <a:gdLst/>
            <a:ahLst/>
            <a:cxnLst/>
            <a:rect r="r" b="b" t="t" l="l"/>
            <a:pathLst>
              <a:path h="3749745" w="7298774">
                <a:moveTo>
                  <a:pt x="0" y="0"/>
                </a:moveTo>
                <a:lnTo>
                  <a:pt x="7298774" y="0"/>
                </a:lnTo>
                <a:lnTo>
                  <a:pt x="7298774" y="3749745"/>
                </a:lnTo>
                <a:lnTo>
                  <a:pt x="0" y="3749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03578" y="446522"/>
            <a:ext cx="4641925" cy="149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9999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SCREENSHOTS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5993" y="2949211"/>
            <a:ext cx="3269685" cy="123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7"/>
              </a:lnSpc>
            </a:pPr>
            <a:r>
              <a:rPr lang="en-US" b="true" sz="4678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VEHICLE PRICE PREDICTION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85993" y="7455732"/>
            <a:ext cx="3269685" cy="69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7"/>
              </a:lnSpc>
            </a:pPr>
            <a:r>
              <a:rPr lang="en-US" b="true" sz="4678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REAL TIME CHAT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92779" y="2982402"/>
            <a:ext cx="5419006" cy="149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9999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FUTURE SCOPE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846422"/>
            <a:ext cx="4670791" cy="2391852"/>
            <a:chOff x="0" y="0"/>
            <a:chExt cx="723628" cy="37056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3628" cy="370561"/>
            </a:xfrm>
            <a:custGeom>
              <a:avLst/>
              <a:gdLst/>
              <a:ahLst/>
              <a:cxnLst/>
              <a:rect r="r" b="b" t="t" l="l"/>
              <a:pathLst>
                <a:path h="370561" w="723628">
                  <a:moveTo>
                    <a:pt x="38123" y="0"/>
                  </a:moveTo>
                  <a:lnTo>
                    <a:pt x="685505" y="0"/>
                  </a:lnTo>
                  <a:cubicBezTo>
                    <a:pt x="695616" y="0"/>
                    <a:pt x="705312" y="4017"/>
                    <a:pt x="712462" y="11166"/>
                  </a:cubicBezTo>
                  <a:cubicBezTo>
                    <a:pt x="719611" y="18315"/>
                    <a:pt x="723628" y="28012"/>
                    <a:pt x="723628" y="38123"/>
                  </a:cubicBezTo>
                  <a:lnTo>
                    <a:pt x="723628" y="332438"/>
                  </a:lnTo>
                  <a:cubicBezTo>
                    <a:pt x="723628" y="353492"/>
                    <a:pt x="706560" y="370561"/>
                    <a:pt x="685505" y="370561"/>
                  </a:cubicBezTo>
                  <a:lnTo>
                    <a:pt x="38123" y="370561"/>
                  </a:lnTo>
                  <a:cubicBezTo>
                    <a:pt x="28012" y="370561"/>
                    <a:pt x="18315" y="366544"/>
                    <a:pt x="11166" y="359395"/>
                  </a:cubicBezTo>
                  <a:cubicBezTo>
                    <a:pt x="4017" y="352245"/>
                    <a:pt x="0" y="342548"/>
                    <a:pt x="0" y="332438"/>
                  </a:cubicBezTo>
                  <a:lnTo>
                    <a:pt x="0" y="38123"/>
                  </a:lnTo>
                  <a:cubicBezTo>
                    <a:pt x="0" y="28012"/>
                    <a:pt x="4017" y="18315"/>
                    <a:pt x="11166" y="11166"/>
                  </a:cubicBezTo>
                  <a:cubicBezTo>
                    <a:pt x="18315" y="4017"/>
                    <a:pt x="28012" y="0"/>
                    <a:pt x="3812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6551" r="0" b="-9655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705072" y="2846422"/>
            <a:ext cx="4670791" cy="2391852"/>
            <a:chOff x="0" y="0"/>
            <a:chExt cx="723628" cy="370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3628" cy="370561"/>
            </a:xfrm>
            <a:custGeom>
              <a:avLst/>
              <a:gdLst/>
              <a:ahLst/>
              <a:cxnLst/>
              <a:rect r="r" b="b" t="t" l="l"/>
              <a:pathLst>
                <a:path h="370561" w="723628">
                  <a:moveTo>
                    <a:pt x="38123" y="0"/>
                  </a:moveTo>
                  <a:lnTo>
                    <a:pt x="685505" y="0"/>
                  </a:lnTo>
                  <a:cubicBezTo>
                    <a:pt x="695616" y="0"/>
                    <a:pt x="705312" y="4017"/>
                    <a:pt x="712462" y="11166"/>
                  </a:cubicBezTo>
                  <a:cubicBezTo>
                    <a:pt x="719611" y="18315"/>
                    <a:pt x="723628" y="28012"/>
                    <a:pt x="723628" y="38123"/>
                  </a:cubicBezTo>
                  <a:lnTo>
                    <a:pt x="723628" y="332438"/>
                  </a:lnTo>
                  <a:cubicBezTo>
                    <a:pt x="723628" y="353492"/>
                    <a:pt x="706560" y="370561"/>
                    <a:pt x="685505" y="370561"/>
                  </a:cubicBezTo>
                  <a:lnTo>
                    <a:pt x="38123" y="370561"/>
                  </a:lnTo>
                  <a:cubicBezTo>
                    <a:pt x="28012" y="370561"/>
                    <a:pt x="18315" y="366544"/>
                    <a:pt x="11166" y="359395"/>
                  </a:cubicBezTo>
                  <a:cubicBezTo>
                    <a:pt x="4017" y="352245"/>
                    <a:pt x="0" y="342548"/>
                    <a:pt x="0" y="332438"/>
                  </a:cubicBezTo>
                  <a:lnTo>
                    <a:pt x="0" y="38123"/>
                  </a:lnTo>
                  <a:cubicBezTo>
                    <a:pt x="0" y="28012"/>
                    <a:pt x="4017" y="18315"/>
                    <a:pt x="11166" y="11166"/>
                  </a:cubicBezTo>
                  <a:cubicBezTo>
                    <a:pt x="18315" y="4017"/>
                    <a:pt x="28012" y="0"/>
                    <a:pt x="3812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335" r="0" b="-333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6706298" y="-1682708"/>
            <a:ext cx="2256205" cy="20907200"/>
            <a:chOff x="0" y="0"/>
            <a:chExt cx="548199" cy="50799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8199" cy="5079910"/>
            </a:xfrm>
            <a:custGeom>
              <a:avLst/>
              <a:gdLst/>
              <a:ahLst/>
              <a:cxnLst/>
              <a:rect r="r" b="b" t="t" l="l"/>
              <a:pathLst>
                <a:path h="5079910" w="548199">
                  <a:moveTo>
                    <a:pt x="0" y="0"/>
                  </a:moveTo>
                  <a:lnTo>
                    <a:pt x="548199" y="0"/>
                  </a:lnTo>
                  <a:lnTo>
                    <a:pt x="548199" y="5079910"/>
                  </a:lnTo>
                  <a:lnTo>
                    <a:pt x="0" y="50799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48199" cy="5137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05072" y="6867035"/>
            <a:ext cx="4670791" cy="2391852"/>
            <a:chOff x="0" y="0"/>
            <a:chExt cx="723628" cy="370561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723628" cy="370561"/>
            </a:xfrm>
            <a:custGeom>
              <a:avLst/>
              <a:gdLst/>
              <a:ahLst/>
              <a:cxnLst/>
              <a:rect r="r" b="b" t="t" l="l"/>
              <a:pathLst>
                <a:path h="370561" w="723628">
                  <a:moveTo>
                    <a:pt x="685505" y="0"/>
                  </a:moveTo>
                  <a:lnTo>
                    <a:pt x="38123" y="0"/>
                  </a:lnTo>
                  <a:cubicBezTo>
                    <a:pt x="28012" y="0"/>
                    <a:pt x="18315" y="4017"/>
                    <a:pt x="11166" y="11166"/>
                  </a:cubicBezTo>
                  <a:cubicBezTo>
                    <a:pt x="4017" y="18315"/>
                    <a:pt x="0" y="28012"/>
                    <a:pt x="0" y="38123"/>
                  </a:cubicBezTo>
                  <a:lnTo>
                    <a:pt x="0" y="332438"/>
                  </a:lnTo>
                  <a:cubicBezTo>
                    <a:pt x="0" y="353492"/>
                    <a:pt x="17068" y="370561"/>
                    <a:pt x="38123" y="370561"/>
                  </a:cubicBezTo>
                  <a:lnTo>
                    <a:pt x="685505" y="370561"/>
                  </a:lnTo>
                  <a:cubicBezTo>
                    <a:pt x="695616" y="370561"/>
                    <a:pt x="705312" y="366544"/>
                    <a:pt x="712462" y="359395"/>
                  </a:cubicBezTo>
                  <a:cubicBezTo>
                    <a:pt x="719611" y="352245"/>
                    <a:pt x="723628" y="342548"/>
                    <a:pt x="723628" y="332438"/>
                  </a:cubicBezTo>
                  <a:lnTo>
                    <a:pt x="723628" y="38123"/>
                  </a:lnTo>
                  <a:cubicBezTo>
                    <a:pt x="723628" y="28012"/>
                    <a:pt x="719611" y="18315"/>
                    <a:pt x="712462" y="11166"/>
                  </a:cubicBezTo>
                  <a:cubicBezTo>
                    <a:pt x="705312" y="4017"/>
                    <a:pt x="695616" y="0"/>
                    <a:pt x="685505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4686" r="0" b="-1468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6867035"/>
            <a:ext cx="4670791" cy="2391852"/>
            <a:chOff x="0" y="0"/>
            <a:chExt cx="723628" cy="3705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3628" cy="370561"/>
            </a:xfrm>
            <a:custGeom>
              <a:avLst/>
              <a:gdLst/>
              <a:ahLst/>
              <a:cxnLst/>
              <a:rect r="r" b="b" t="t" l="l"/>
              <a:pathLst>
                <a:path h="370561" w="723628">
                  <a:moveTo>
                    <a:pt x="38123" y="0"/>
                  </a:moveTo>
                  <a:lnTo>
                    <a:pt x="685505" y="0"/>
                  </a:lnTo>
                  <a:cubicBezTo>
                    <a:pt x="695616" y="0"/>
                    <a:pt x="705312" y="4017"/>
                    <a:pt x="712462" y="11166"/>
                  </a:cubicBezTo>
                  <a:cubicBezTo>
                    <a:pt x="719611" y="18315"/>
                    <a:pt x="723628" y="28012"/>
                    <a:pt x="723628" y="38123"/>
                  </a:cubicBezTo>
                  <a:lnTo>
                    <a:pt x="723628" y="332438"/>
                  </a:lnTo>
                  <a:cubicBezTo>
                    <a:pt x="723628" y="353492"/>
                    <a:pt x="706560" y="370561"/>
                    <a:pt x="685505" y="370561"/>
                  </a:cubicBezTo>
                  <a:lnTo>
                    <a:pt x="38123" y="370561"/>
                  </a:lnTo>
                  <a:cubicBezTo>
                    <a:pt x="28012" y="370561"/>
                    <a:pt x="18315" y="366544"/>
                    <a:pt x="11166" y="359395"/>
                  </a:cubicBezTo>
                  <a:cubicBezTo>
                    <a:pt x="4017" y="352245"/>
                    <a:pt x="0" y="342548"/>
                    <a:pt x="0" y="332438"/>
                  </a:cubicBezTo>
                  <a:lnTo>
                    <a:pt x="0" y="38123"/>
                  </a:lnTo>
                  <a:cubicBezTo>
                    <a:pt x="0" y="28012"/>
                    <a:pt x="4017" y="18315"/>
                    <a:pt x="11166" y="11166"/>
                  </a:cubicBezTo>
                  <a:cubicBezTo>
                    <a:pt x="18315" y="4017"/>
                    <a:pt x="28012" y="0"/>
                    <a:pt x="3812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9080" r="0" b="-1908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120057" y="4856169"/>
            <a:ext cx="7552710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849"/>
              </a:lnSpc>
              <a:buFont typeface="Arial"/>
              <a:buChar char="•"/>
            </a:pPr>
            <a:r>
              <a:rPr lang="en-US" b="true" sz="2199" spc="-12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MOBILE APP (REACT NATIVE).</a:t>
            </a:r>
          </a:p>
          <a:p>
            <a:pPr algn="just" marL="474979" indent="-237490" lvl="1">
              <a:lnSpc>
                <a:spcPts val="3849"/>
              </a:lnSpc>
              <a:buFont typeface="Arial"/>
              <a:buChar char="•"/>
            </a:pPr>
            <a:r>
              <a:rPr lang="en-US" b="true" sz="2199" spc="-12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BLOCKCHAIN FOR SECURE TRANSACTIONS.</a:t>
            </a:r>
          </a:p>
          <a:p>
            <a:pPr algn="just" marL="474979" indent="-237490" lvl="1">
              <a:lnSpc>
                <a:spcPts val="3849"/>
              </a:lnSpc>
              <a:buFont typeface="Arial"/>
              <a:buChar char="•"/>
            </a:pPr>
            <a:r>
              <a:rPr lang="en-US" b="true" sz="2199" spc="-12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ADVANCED AI: IMAGE-BASED DAMAGE DETECTION.</a:t>
            </a:r>
          </a:p>
          <a:p>
            <a:pPr algn="just" marL="474979" indent="-237490" lvl="1">
              <a:lnSpc>
                <a:spcPts val="3849"/>
              </a:lnSpc>
              <a:buFont typeface="Arial"/>
              <a:buChar char="•"/>
            </a:pPr>
            <a:r>
              <a:rPr lang="en-US" b="true" sz="2199" spc="-12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SUBSCRIPTION MODEL: PREMIUM LISTINGS.</a:t>
            </a:r>
          </a:p>
          <a:p>
            <a:pPr algn="just">
              <a:lnSpc>
                <a:spcPts val="3849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048131" y="639575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-175237" y="877089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5223" y="-1129496"/>
            <a:ext cx="11490327" cy="12545992"/>
            <a:chOff x="0" y="0"/>
            <a:chExt cx="74440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4408" cy="812800"/>
            </a:xfrm>
            <a:custGeom>
              <a:avLst/>
              <a:gdLst/>
              <a:ahLst/>
              <a:cxnLst/>
              <a:rect r="r" b="b" t="t" l="l"/>
              <a:pathLst>
                <a:path h="812800" w="744408">
                  <a:moveTo>
                    <a:pt x="0" y="0"/>
                  </a:moveTo>
                  <a:lnTo>
                    <a:pt x="744408" y="0"/>
                  </a:lnTo>
                  <a:lnTo>
                    <a:pt x="744408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44408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44179" y="1938711"/>
            <a:ext cx="5598775" cy="7319589"/>
            <a:chOff x="0" y="0"/>
            <a:chExt cx="867397" cy="1133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397" cy="1133996"/>
            </a:xfrm>
            <a:custGeom>
              <a:avLst/>
              <a:gdLst/>
              <a:ahLst/>
              <a:cxnLst/>
              <a:rect r="r" b="b" t="t" l="l"/>
              <a:pathLst>
                <a:path h="1133996" w="867397">
                  <a:moveTo>
                    <a:pt x="0" y="0"/>
                  </a:moveTo>
                  <a:lnTo>
                    <a:pt x="867397" y="0"/>
                  </a:lnTo>
                  <a:lnTo>
                    <a:pt x="867397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2"/>
              <a:stretch>
                <a:fillRect l="-51805" t="0" r="-5180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750496" y="1938711"/>
            <a:ext cx="5598775" cy="7319589"/>
            <a:chOff x="0" y="0"/>
            <a:chExt cx="867397" cy="11339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7397" cy="1133996"/>
            </a:xfrm>
            <a:custGeom>
              <a:avLst/>
              <a:gdLst/>
              <a:ahLst/>
              <a:cxnLst/>
              <a:rect r="r" b="b" t="t" l="l"/>
              <a:pathLst>
                <a:path h="1133996" w="867397">
                  <a:moveTo>
                    <a:pt x="0" y="0"/>
                  </a:moveTo>
                  <a:lnTo>
                    <a:pt x="867397" y="0"/>
                  </a:lnTo>
                  <a:lnTo>
                    <a:pt x="867397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3"/>
              <a:stretch>
                <a:fillRect l="-66209" t="0" r="-66209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59150" y="2648607"/>
            <a:ext cx="9663632" cy="179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3"/>
              </a:lnSpc>
            </a:pPr>
            <a:r>
              <a:rPr lang="en-US" sz="6740" b="true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CONCLUSION</a:t>
            </a:r>
          </a:p>
          <a:p>
            <a:pPr algn="l">
              <a:lnSpc>
                <a:spcPts val="6133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-570814" y="877089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99193" y="637554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9150" y="4507193"/>
            <a:ext cx="422660" cy="348073"/>
          </a:xfrm>
          <a:custGeom>
            <a:avLst/>
            <a:gdLst/>
            <a:ahLst/>
            <a:cxnLst/>
            <a:rect r="r" b="b" t="t" l="l"/>
            <a:pathLst>
              <a:path h="348073" w="422660">
                <a:moveTo>
                  <a:pt x="0" y="0"/>
                </a:moveTo>
                <a:lnTo>
                  <a:pt x="422660" y="0"/>
                </a:lnTo>
                <a:lnTo>
                  <a:pt x="422660" y="348072"/>
                </a:lnTo>
                <a:lnTo>
                  <a:pt x="0" y="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69334" y="4478618"/>
            <a:ext cx="7466431" cy="494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7"/>
              </a:lnSpc>
              <a:spcBef>
                <a:spcPct val="0"/>
              </a:spcBef>
            </a:pPr>
            <a:r>
              <a:rPr lang="en-US" b="true" sz="3029" spc="-16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AutoMarket solves</a:t>
            </a:r>
            <a:r>
              <a:rPr lang="en-US" b="true" sz="3029" spc="-166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key pain points in car trading.</a:t>
            </a:r>
          </a:p>
          <a:p>
            <a:pPr algn="just">
              <a:lnSpc>
                <a:spcPts val="3907"/>
              </a:lnSpc>
              <a:spcBef>
                <a:spcPct val="0"/>
              </a:spcBef>
            </a:pPr>
          </a:p>
          <a:p>
            <a:pPr algn="just">
              <a:lnSpc>
                <a:spcPts val="3907"/>
              </a:lnSpc>
              <a:spcBef>
                <a:spcPct val="0"/>
              </a:spcBef>
            </a:pPr>
            <a:r>
              <a:rPr lang="en-US" b="true" sz="3029" spc="-166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Combi</a:t>
            </a:r>
            <a:r>
              <a:rPr lang="en-US" b="true" sz="3029" spc="-166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nes tech (AI, real-time chat) + usability.</a:t>
            </a:r>
          </a:p>
          <a:p>
            <a:pPr algn="just">
              <a:lnSpc>
                <a:spcPts val="3907"/>
              </a:lnSpc>
              <a:spcBef>
                <a:spcPct val="0"/>
              </a:spcBef>
            </a:pPr>
          </a:p>
          <a:p>
            <a:pPr algn="just">
              <a:lnSpc>
                <a:spcPts val="3907"/>
              </a:lnSpc>
              <a:spcBef>
                <a:spcPct val="0"/>
              </a:spcBef>
            </a:pPr>
            <a:r>
              <a:rPr lang="en-US" b="true" sz="3029" spc="-166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Pote</a:t>
            </a:r>
            <a:r>
              <a:rPr lang="en-US" b="true" sz="3029" spc="-166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ntial to scale globally with future upgrades.</a:t>
            </a:r>
          </a:p>
          <a:p>
            <a:pPr algn="just">
              <a:lnSpc>
                <a:spcPts val="3907"/>
              </a:lnSpc>
              <a:spcBef>
                <a:spcPct val="0"/>
              </a:spcBef>
            </a:pPr>
          </a:p>
          <a:p>
            <a:pPr algn="just">
              <a:lnSpc>
                <a:spcPts val="3907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59150" y="5977975"/>
            <a:ext cx="422660" cy="348073"/>
          </a:xfrm>
          <a:custGeom>
            <a:avLst/>
            <a:gdLst/>
            <a:ahLst/>
            <a:cxnLst/>
            <a:rect r="r" b="b" t="t" l="l"/>
            <a:pathLst>
              <a:path h="348073" w="422660">
                <a:moveTo>
                  <a:pt x="0" y="0"/>
                </a:moveTo>
                <a:lnTo>
                  <a:pt x="422660" y="0"/>
                </a:lnTo>
                <a:lnTo>
                  <a:pt x="422660" y="348072"/>
                </a:lnTo>
                <a:lnTo>
                  <a:pt x="0" y="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9150" y="7572103"/>
            <a:ext cx="422660" cy="348073"/>
          </a:xfrm>
          <a:custGeom>
            <a:avLst/>
            <a:gdLst/>
            <a:ahLst/>
            <a:cxnLst/>
            <a:rect r="r" b="b" t="t" l="l"/>
            <a:pathLst>
              <a:path h="348073" w="422660">
                <a:moveTo>
                  <a:pt x="0" y="0"/>
                </a:moveTo>
                <a:lnTo>
                  <a:pt x="422660" y="0"/>
                </a:lnTo>
                <a:lnTo>
                  <a:pt x="422660" y="348073"/>
                </a:lnTo>
                <a:lnTo>
                  <a:pt x="0" y="348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5223" y="-1129496"/>
            <a:ext cx="11490327" cy="12545992"/>
            <a:chOff x="0" y="0"/>
            <a:chExt cx="74440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4408" cy="812800"/>
            </a:xfrm>
            <a:custGeom>
              <a:avLst/>
              <a:gdLst/>
              <a:ahLst/>
              <a:cxnLst/>
              <a:rect r="r" b="b" t="t" l="l"/>
              <a:pathLst>
                <a:path h="812800" w="744408">
                  <a:moveTo>
                    <a:pt x="0" y="0"/>
                  </a:moveTo>
                  <a:lnTo>
                    <a:pt x="744408" y="0"/>
                  </a:lnTo>
                  <a:lnTo>
                    <a:pt x="744408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44408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44179" y="1938711"/>
            <a:ext cx="5598775" cy="7319589"/>
            <a:chOff x="0" y="0"/>
            <a:chExt cx="867397" cy="1133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397" cy="1133996"/>
            </a:xfrm>
            <a:custGeom>
              <a:avLst/>
              <a:gdLst/>
              <a:ahLst/>
              <a:cxnLst/>
              <a:rect r="r" b="b" t="t" l="l"/>
              <a:pathLst>
                <a:path h="1133996" w="867397">
                  <a:moveTo>
                    <a:pt x="0" y="0"/>
                  </a:moveTo>
                  <a:lnTo>
                    <a:pt x="867397" y="0"/>
                  </a:lnTo>
                  <a:lnTo>
                    <a:pt x="867397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2"/>
              <a:stretch>
                <a:fillRect l="-51805" t="0" r="-5180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750496" y="1938711"/>
            <a:ext cx="5598775" cy="7319589"/>
            <a:chOff x="0" y="0"/>
            <a:chExt cx="867397" cy="11339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7397" cy="1133996"/>
            </a:xfrm>
            <a:custGeom>
              <a:avLst/>
              <a:gdLst/>
              <a:ahLst/>
              <a:cxnLst/>
              <a:rect r="r" b="b" t="t" l="l"/>
              <a:pathLst>
                <a:path h="1133996" w="867397">
                  <a:moveTo>
                    <a:pt x="0" y="0"/>
                  </a:moveTo>
                  <a:lnTo>
                    <a:pt x="867397" y="0"/>
                  </a:lnTo>
                  <a:lnTo>
                    <a:pt x="867397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3"/>
              <a:stretch>
                <a:fillRect l="-66209" t="0" r="-66209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59150" y="2648607"/>
            <a:ext cx="9663632" cy="179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33"/>
              </a:lnSpc>
            </a:pPr>
            <a:r>
              <a:rPr lang="en-US" sz="6740" b="true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REFERENCE LINKS</a:t>
            </a:r>
          </a:p>
          <a:p>
            <a:pPr algn="l">
              <a:lnSpc>
                <a:spcPts val="6133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-570814" y="877089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99193" y="637554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9150" y="4507193"/>
            <a:ext cx="422660" cy="348073"/>
          </a:xfrm>
          <a:custGeom>
            <a:avLst/>
            <a:gdLst/>
            <a:ahLst/>
            <a:cxnLst/>
            <a:rect r="r" b="b" t="t" l="l"/>
            <a:pathLst>
              <a:path h="348073" w="422660">
                <a:moveTo>
                  <a:pt x="0" y="0"/>
                </a:moveTo>
                <a:lnTo>
                  <a:pt x="422660" y="0"/>
                </a:lnTo>
                <a:lnTo>
                  <a:pt x="422660" y="348072"/>
                </a:lnTo>
                <a:lnTo>
                  <a:pt x="0" y="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81669" y="4183764"/>
            <a:ext cx="7466431" cy="4719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01"/>
              </a:lnSpc>
            </a:pPr>
            <a:r>
              <a:rPr lang="en-US" b="true" sz="3029" spc="-16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Similar Apps: Cars24, CarDekho, </a:t>
            </a:r>
          </a:p>
          <a:p>
            <a:pPr algn="just">
              <a:lnSpc>
                <a:spcPts val="6301"/>
              </a:lnSpc>
            </a:pPr>
            <a:r>
              <a:rPr lang="en-US" b="true" sz="3029" spc="-16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Flask Docs: </a:t>
            </a:r>
            <a:r>
              <a:rPr lang="en-US" b="true" sz="3029" spc="-166" u="sng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7" tooltip="https://flask.palletsprojects.com"/>
              </a:rPr>
              <a:t>flas</a:t>
            </a:r>
            <a:r>
              <a:rPr lang="en-US" b="true" sz="3029" spc="-166" strike="noStrike" u="sng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8" tooltip="https://flask.palletsprojects.com"/>
              </a:rPr>
              <a:t>k.palletsprojects.com</a:t>
            </a:r>
          </a:p>
          <a:p>
            <a:pPr algn="just">
              <a:lnSpc>
                <a:spcPts val="6301"/>
              </a:lnSpc>
            </a:pPr>
            <a:r>
              <a:rPr lang="en-US" b="true" sz="3029" spc="-166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MongoDB Docs: </a:t>
            </a:r>
            <a:r>
              <a:rPr lang="en-US" b="true" sz="3029" spc="-166" strike="noStrike" u="sng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9" tooltip="https://www.mongodb.com/docs/"/>
              </a:rPr>
              <a:t>www.mongodb.c</a:t>
            </a:r>
            <a:r>
              <a:rPr lang="en-US" b="true" sz="3029" spc="-166" strike="noStrike" u="sng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10" tooltip="https://www.mongodb.com/docs/"/>
              </a:rPr>
              <a:t>om/do</a:t>
            </a:r>
            <a:r>
              <a:rPr lang="en-US" b="true" sz="3029" spc="-166" strike="noStrike" u="sng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11" tooltip="https://www.mongodb.com/docs/"/>
              </a:rPr>
              <a:t>cs</a:t>
            </a:r>
          </a:p>
          <a:p>
            <a:pPr algn="just">
              <a:lnSpc>
                <a:spcPts val="6301"/>
              </a:lnSpc>
            </a:pPr>
            <a:r>
              <a:rPr lang="en-US" b="true" sz="3029" spc="-166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AI Pricing Models: Research papers on vehicle price prediction.</a:t>
            </a:r>
          </a:p>
          <a:p>
            <a:pPr algn="just">
              <a:lnSpc>
                <a:spcPts val="6301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59150" y="5977975"/>
            <a:ext cx="422660" cy="348073"/>
          </a:xfrm>
          <a:custGeom>
            <a:avLst/>
            <a:gdLst/>
            <a:ahLst/>
            <a:cxnLst/>
            <a:rect r="r" b="b" t="t" l="l"/>
            <a:pathLst>
              <a:path h="348073" w="422660">
                <a:moveTo>
                  <a:pt x="0" y="0"/>
                </a:moveTo>
                <a:lnTo>
                  <a:pt x="422660" y="0"/>
                </a:lnTo>
                <a:lnTo>
                  <a:pt x="422660" y="348072"/>
                </a:lnTo>
                <a:lnTo>
                  <a:pt x="0" y="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49459" y="6881364"/>
            <a:ext cx="422660" cy="348073"/>
          </a:xfrm>
          <a:custGeom>
            <a:avLst/>
            <a:gdLst/>
            <a:ahLst/>
            <a:cxnLst/>
            <a:rect r="r" b="b" t="t" l="l"/>
            <a:pathLst>
              <a:path h="348073" w="422660">
                <a:moveTo>
                  <a:pt x="0" y="0"/>
                </a:moveTo>
                <a:lnTo>
                  <a:pt x="422660" y="0"/>
                </a:lnTo>
                <a:lnTo>
                  <a:pt x="422660" y="348073"/>
                </a:lnTo>
                <a:lnTo>
                  <a:pt x="0" y="348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59150" y="5250433"/>
            <a:ext cx="422660" cy="348073"/>
          </a:xfrm>
          <a:custGeom>
            <a:avLst/>
            <a:gdLst/>
            <a:ahLst/>
            <a:cxnLst/>
            <a:rect r="r" b="b" t="t" l="l"/>
            <a:pathLst>
              <a:path h="348073" w="422660">
                <a:moveTo>
                  <a:pt x="0" y="0"/>
                </a:moveTo>
                <a:lnTo>
                  <a:pt x="422660" y="0"/>
                </a:lnTo>
                <a:lnTo>
                  <a:pt x="422660" y="348073"/>
                </a:lnTo>
                <a:lnTo>
                  <a:pt x="0" y="348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7289" y="3805831"/>
            <a:ext cx="19282579" cy="6762772"/>
            <a:chOff x="0" y="0"/>
            <a:chExt cx="2987376" cy="1047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87376" cy="1047730"/>
            </a:xfrm>
            <a:custGeom>
              <a:avLst/>
              <a:gdLst/>
              <a:ahLst/>
              <a:cxnLst/>
              <a:rect r="r" b="b" t="t" l="l"/>
              <a:pathLst>
                <a:path h="1047730" w="2987376">
                  <a:moveTo>
                    <a:pt x="9234" y="0"/>
                  </a:moveTo>
                  <a:lnTo>
                    <a:pt x="2978141" y="0"/>
                  </a:lnTo>
                  <a:cubicBezTo>
                    <a:pt x="2980591" y="0"/>
                    <a:pt x="2982939" y="973"/>
                    <a:pt x="2984671" y="2705"/>
                  </a:cubicBezTo>
                  <a:cubicBezTo>
                    <a:pt x="2986403" y="4437"/>
                    <a:pt x="2987376" y="6785"/>
                    <a:pt x="2987376" y="9234"/>
                  </a:cubicBezTo>
                  <a:lnTo>
                    <a:pt x="2987376" y="1038496"/>
                  </a:lnTo>
                  <a:cubicBezTo>
                    <a:pt x="2987376" y="1040945"/>
                    <a:pt x="2986403" y="1043294"/>
                    <a:pt x="2984671" y="1045026"/>
                  </a:cubicBezTo>
                  <a:cubicBezTo>
                    <a:pt x="2982939" y="1046757"/>
                    <a:pt x="2980591" y="1047730"/>
                    <a:pt x="2978141" y="1047730"/>
                  </a:cubicBezTo>
                  <a:lnTo>
                    <a:pt x="9234" y="1047730"/>
                  </a:lnTo>
                  <a:cubicBezTo>
                    <a:pt x="6785" y="1047730"/>
                    <a:pt x="4437" y="1046757"/>
                    <a:pt x="2705" y="1045026"/>
                  </a:cubicBezTo>
                  <a:cubicBezTo>
                    <a:pt x="973" y="1043294"/>
                    <a:pt x="0" y="1040945"/>
                    <a:pt x="0" y="1038496"/>
                  </a:cubicBezTo>
                  <a:lnTo>
                    <a:pt x="0" y="9234"/>
                  </a:lnTo>
                  <a:cubicBezTo>
                    <a:pt x="0" y="6785"/>
                    <a:pt x="973" y="4437"/>
                    <a:pt x="2705" y="2705"/>
                  </a:cubicBezTo>
                  <a:cubicBezTo>
                    <a:pt x="4437" y="973"/>
                    <a:pt x="6785" y="0"/>
                    <a:pt x="923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5072" r="0" b="-4507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8928897"/>
            <a:ext cx="358355" cy="358355"/>
          </a:xfrm>
          <a:custGeom>
            <a:avLst/>
            <a:gdLst/>
            <a:ahLst/>
            <a:cxnLst/>
            <a:rect r="r" b="b" t="t" l="l"/>
            <a:pathLst>
              <a:path h="358355" w="358355">
                <a:moveTo>
                  <a:pt x="0" y="0"/>
                </a:moveTo>
                <a:lnTo>
                  <a:pt x="358355" y="0"/>
                </a:lnTo>
                <a:lnTo>
                  <a:pt x="358355" y="358355"/>
                </a:lnTo>
                <a:lnTo>
                  <a:pt x="0" y="35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1332" y="8943088"/>
            <a:ext cx="329974" cy="329974"/>
          </a:xfrm>
          <a:custGeom>
            <a:avLst/>
            <a:gdLst/>
            <a:ahLst/>
            <a:cxnLst/>
            <a:rect r="r" b="b" t="t" l="l"/>
            <a:pathLst>
              <a:path h="329974" w="329974">
                <a:moveTo>
                  <a:pt x="0" y="0"/>
                </a:moveTo>
                <a:lnTo>
                  <a:pt x="329973" y="0"/>
                </a:lnTo>
                <a:lnTo>
                  <a:pt x="329973" y="329973"/>
                </a:lnTo>
                <a:lnTo>
                  <a:pt x="0" y="329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51825" y="2205967"/>
            <a:ext cx="13384350" cy="3650885"/>
            <a:chOff x="0" y="0"/>
            <a:chExt cx="3863892" cy="10539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63892" cy="1053964"/>
            </a:xfrm>
            <a:custGeom>
              <a:avLst/>
              <a:gdLst/>
              <a:ahLst/>
              <a:cxnLst/>
              <a:rect r="r" b="b" t="t" l="l"/>
              <a:pathLst>
                <a:path h="1053964" w="3863892">
                  <a:moveTo>
                    <a:pt x="15039" y="0"/>
                  </a:moveTo>
                  <a:lnTo>
                    <a:pt x="3848853" y="0"/>
                  </a:lnTo>
                  <a:cubicBezTo>
                    <a:pt x="3852842" y="0"/>
                    <a:pt x="3856667" y="1584"/>
                    <a:pt x="3859487" y="4405"/>
                  </a:cubicBezTo>
                  <a:cubicBezTo>
                    <a:pt x="3862308" y="7225"/>
                    <a:pt x="3863892" y="11051"/>
                    <a:pt x="3863892" y="15039"/>
                  </a:cubicBezTo>
                  <a:lnTo>
                    <a:pt x="3863892" y="1038925"/>
                  </a:lnTo>
                  <a:cubicBezTo>
                    <a:pt x="3863892" y="1042914"/>
                    <a:pt x="3862308" y="1046739"/>
                    <a:pt x="3859487" y="1049559"/>
                  </a:cubicBezTo>
                  <a:cubicBezTo>
                    <a:pt x="3856667" y="1052380"/>
                    <a:pt x="3852842" y="1053964"/>
                    <a:pt x="3848853" y="1053964"/>
                  </a:cubicBezTo>
                  <a:lnTo>
                    <a:pt x="15039" y="1053964"/>
                  </a:lnTo>
                  <a:cubicBezTo>
                    <a:pt x="6733" y="1053964"/>
                    <a:pt x="0" y="1047231"/>
                    <a:pt x="0" y="1038925"/>
                  </a:cubicBezTo>
                  <a:lnTo>
                    <a:pt x="0" y="15039"/>
                  </a:lnTo>
                  <a:cubicBezTo>
                    <a:pt x="0" y="11051"/>
                    <a:pt x="1584" y="7225"/>
                    <a:pt x="4405" y="4405"/>
                  </a:cubicBezTo>
                  <a:cubicBezTo>
                    <a:pt x="7225" y="1584"/>
                    <a:pt x="11051" y="0"/>
                    <a:pt x="15039" y="0"/>
                  </a:cubicBezTo>
                  <a:close/>
                </a:path>
              </a:pathLst>
            </a:custGeom>
            <a:solidFill>
              <a:srgbClr val="000000">
                <a:alpha val="84706"/>
              </a:srgbClr>
            </a:solidFill>
            <a:ln w="19050" cap="rnd">
              <a:solidFill>
                <a:srgbClr val="FFFFFF">
                  <a:alpha val="84706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863892" cy="1111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35259" y="2230173"/>
            <a:ext cx="13017007" cy="272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84"/>
              </a:lnSpc>
              <a:spcBef>
                <a:spcPct val="0"/>
              </a:spcBef>
            </a:pPr>
            <a:r>
              <a:rPr lang="en-US" b="true" sz="15060" i="true">
                <a:solidFill>
                  <a:srgbClr val="FFFFFF"/>
                </a:solidFill>
                <a:latin typeface="Poppins Ultra-Bold Italics"/>
                <a:ea typeface="Poppins Ultra-Bold Italics"/>
                <a:cs typeface="Poppins Ultra-Bold Italics"/>
                <a:sym typeface="Poppins Ultra-Bold Italics"/>
              </a:rPr>
              <a:t>THANK YOU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056729" y="5588231"/>
            <a:ext cx="3752572" cy="537243"/>
            <a:chOff x="0" y="0"/>
            <a:chExt cx="988332" cy="1414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88332" cy="141496"/>
            </a:xfrm>
            <a:custGeom>
              <a:avLst/>
              <a:gdLst/>
              <a:ahLst/>
              <a:cxnLst/>
              <a:rect r="r" b="b" t="t" l="l"/>
              <a:pathLst>
                <a:path h="141496" w="988332">
                  <a:moveTo>
                    <a:pt x="70748" y="0"/>
                  </a:moveTo>
                  <a:lnTo>
                    <a:pt x="917584" y="0"/>
                  </a:lnTo>
                  <a:cubicBezTo>
                    <a:pt x="956657" y="0"/>
                    <a:pt x="988332" y="31675"/>
                    <a:pt x="988332" y="70748"/>
                  </a:cubicBezTo>
                  <a:lnTo>
                    <a:pt x="988332" y="70748"/>
                  </a:lnTo>
                  <a:cubicBezTo>
                    <a:pt x="988332" y="109821"/>
                    <a:pt x="956657" y="141496"/>
                    <a:pt x="917584" y="141496"/>
                  </a:cubicBezTo>
                  <a:lnTo>
                    <a:pt x="70748" y="141496"/>
                  </a:lnTo>
                  <a:cubicBezTo>
                    <a:pt x="31675" y="141496"/>
                    <a:pt x="0" y="109821"/>
                    <a:pt x="0" y="70748"/>
                  </a:cubicBezTo>
                  <a:lnTo>
                    <a:pt x="0" y="70748"/>
                  </a:lnTo>
                  <a:cubicBezTo>
                    <a:pt x="0" y="31675"/>
                    <a:pt x="31675" y="0"/>
                    <a:pt x="7074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88332" cy="198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342940" y="5648919"/>
            <a:ext cx="3180149" cy="358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Prathamesh Palve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84195" y="-1823657"/>
            <a:ext cx="12545992" cy="15900493"/>
            <a:chOff x="0" y="0"/>
            <a:chExt cx="668049" cy="84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8049" cy="846670"/>
            </a:xfrm>
            <a:custGeom>
              <a:avLst/>
              <a:gdLst/>
              <a:ahLst/>
              <a:cxnLst/>
              <a:rect r="r" b="b" t="t" l="l"/>
              <a:pathLst>
                <a:path h="846670" w="668049">
                  <a:moveTo>
                    <a:pt x="203200" y="0"/>
                  </a:moveTo>
                  <a:lnTo>
                    <a:pt x="668049" y="0"/>
                  </a:lnTo>
                  <a:lnTo>
                    <a:pt x="464849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28575"/>
              <a:ext cx="464849" cy="875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938711"/>
            <a:ext cx="6776907" cy="7319589"/>
            <a:chOff x="0" y="0"/>
            <a:chExt cx="1049920" cy="1133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9920" cy="1133996"/>
            </a:xfrm>
            <a:custGeom>
              <a:avLst/>
              <a:gdLst/>
              <a:ahLst/>
              <a:cxnLst/>
              <a:rect r="r" b="b" t="t" l="l"/>
              <a:pathLst>
                <a:path h="1133996" w="1049920">
                  <a:moveTo>
                    <a:pt x="0" y="0"/>
                  </a:moveTo>
                  <a:lnTo>
                    <a:pt x="1049920" y="0"/>
                  </a:lnTo>
                  <a:lnTo>
                    <a:pt x="1049920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2"/>
              <a:stretch>
                <a:fillRect l="-46006" t="0" r="-4600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296242" y="5143500"/>
            <a:ext cx="625430" cy="515060"/>
          </a:xfrm>
          <a:custGeom>
            <a:avLst/>
            <a:gdLst/>
            <a:ahLst/>
            <a:cxnLst/>
            <a:rect r="r" b="b" t="t" l="l"/>
            <a:pathLst>
              <a:path h="515060" w="625430">
                <a:moveTo>
                  <a:pt x="0" y="0"/>
                </a:moveTo>
                <a:lnTo>
                  <a:pt x="625430" y="0"/>
                </a:lnTo>
                <a:lnTo>
                  <a:pt x="625430" y="515060"/>
                </a:lnTo>
                <a:lnTo>
                  <a:pt x="0" y="515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861740" y="877089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63006" y="1938711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2971653"/>
            <a:ext cx="5419006" cy="149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9999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5133975"/>
            <a:ext cx="7843023" cy="2911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4"/>
              </a:lnSpc>
              <a:spcBef>
                <a:spcPct val="0"/>
              </a:spcBef>
            </a:pPr>
            <a:r>
              <a:rPr lang="en-US" sz="2305" spc="-12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AutoMarket is a full-stack web application developed using React for the frontend, Flask for the backend, and MongoDB as the database.</a:t>
            </a:r>
          </a:p>
          <a:p>
            <a:pPr algn="just">
              <a:lnSpc>
                <a:spcPts val="2974"/>
              </a:lnSpc>
              <a:spcBef>
                <a:spcPct val="0"/>
              </a:spcBef>
            </a:pPr>
          </a:p>
          <a:p>
            <a:pPr algn="just" marL="0" indent="0" lvl="1">
              <a:lnSpc>
                <a:spcPts val="2974"/>
              </a:lnSpc>
              <a:spcBef>
                <a:spcPct val="0"/>
              </a:spcBef>
            </a:pPr>
            <a:r>
              <a:rPr lang="en-US" sz="2305" spc="-12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305" spc="-12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 is a car buying/selling platform where users can browse featured vehicles, chat with sellers in real-time, predict car prices using AI, and compare different models for informed decisions.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296242" y="6594399"/>
            <a:ext cx="625430" cy="515060"/>
          </a:xfrm>
          <a:custGeom>
            <a:avLst/>
            <a:gdLst/>
            <a:ahLst/>
            <a:cxnLst/>
            <a:rect r="r" b="b" t="t" l="l"/>
            <a:pathLst>
              <a:path h="515060" w="625430">
                <a:moveTo>
                  <a:pt x="0" y="0"/>
                </a:moveTo>
                <a:lnTo>
                  <a:pt x="625430" y="0"/>
                </a:lnTo>
                <a:lnTo>
                  <a:pt x="625430" y="515060"/>
                </a:lnTo>
                <a:lnTo>
                  <a:pt x="0" y="515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5223" y="-1129496"/>
            <a:ext cx="11490327" cy="12545992"/>
            <a:chOff x="0" y="0"/>
            <a:chExt cx="74440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4408" cy="812800"/>
            </a:xfrm>
            <a:custGeom>
              <a:avLst/>
              <a:gdLst/>
              <a:ahLst/>
              <a:cxnLst/>
              <a:rect r="r" b="b" t="t" l="l"/>
              <a:pathLst>
                <a:path h="812800" w="744408">
                  <a:moveTo>
                    <a:pt x="0" y="0"/>
                  </a:moveTo>
                  <a:lnTo>
                    <a:pt x="744408" y="0"/>
                  </a:lnTo>
                  <a:lnTo>
                    <a:pt x="744408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44408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44179" y="1938711"/>
            <a:ext cx="5598775" cy="7319589"/>
            <a:chOff x="0" y="0"/>
            <a:chExt cx="867397" cy="1133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397" cy="1133996"/>
            </a:xfrm>
            <a:custGeom>
              <a:avLst/>
              <a:gdLst/>
              <a:ahLst/>
              <a:cxnLst/>
              <a:rect r="r" b="b" t="t" l="l"/>
              <a:pathLst>
                <a:path h="1133996" w="867397">
                  <a:moveTo>
                    <a:pt x="0" y="0"/>
                  </a:moveTo>
                  <a:lnTo>
                    <a:pt x="867397" y="0"/>
                  </a:lnTo>
                  <a:lnTo>
                    <a:pt x="867397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2"/>
              <a:stretch>
                <a:fillRect l="-51805" t="0" r="-5180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750496" y="1938711"/>
            <a:ext cx="5598775" cy="7319589"/>
            <a:chOff x="0" y="0"/>
            <a:chExt cx="867397" cy="11339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7397" cy="1133996"/>
            </a:xfrm>
            <a:custGeom>
              <a:avLst/>
              <a:gdLst/>
              <a:ahLst/>
              <a:cxnLst/>
              <a:rect r="r" b="b" t="t" l="l"/>
              <a:pathLst>
                <a:path h="1133996" w="867397">
                  <a:moveTo>
                    <a:pt x="0" y="0"/>
                  </a:moveTo>
                  <a:lnTo>
                    <a:pt x="867397" y="0"/>
                  </a:lnTo>
                  <a:lnTo>
                    <a:pt x="867397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3"/>
              <a:stretch>
                <a:fillRect l="-66209" t="0" r="-66209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12964" y="2863884"/>
            <a:ext cx="8915479" cy="164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8"/>
              </a:lnSpc>
            </a:pPr>
            <a:r>
              <a:rPr lang="en-US" sz="6218" b="true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PROBLEM STATEMENTS &amp; PROBLEMS</a:t>
            </a:r>
          </a:p>
          <a:p>
            <a:pPr algn="l">
              <a:lnSpc>
                <a:spcPts val="565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-570814" y="877089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99193" y="637554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9150" y="4507193"/>
            <a:ext cx="422660" cy="348073"/>
          </a:xfrm>
          <a:custGeom>
            <a:avLst/>
            <a:gdLst/>
            <a:ahLst/>
            <a:cxnLst/>
            <a:rect r="r" b="b" t="t" l="l"/>
            <a:pathLst>
              <a:path h="348073" w="422660">
                <a:moveTo>
                  <a:pt x="0" y="0"/>
                </a:moveTo>
                <a:lnTo>
                  <a:pt x="422660" y="0"/>
                </a:lnTo>
                <a:lnTo>
                  <a:pt x="422660" y="348072"/>
                </a:lnTo>
                <a:lnTo>
                  <a:pt x="0" y="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9257" y="4412364"/>
            <a:ext cx="5751919" cy="3955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4057" indent="-327029" lvl="1">
              <a:lnSpc>
                <a:spcPts val="39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29" spc="-16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Lack of</a:t>
            </a:r>
            <a:r>
              <a:rPr lang="en-US" b="true" sz="3029" spc="-166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Transparency</a:t>
            </a:r>
          </a:p>
          <a:p>
            <a:pPr algn="just">
              <a:lnSpc>
                <a:spcPts val="3907"/>
              </a:lnSpc>
              <a:spcBef>
                <a:spcPct val="0"/>
              </a:spcBef>
            </a:pPr>
          </a:p>
          <a:p>
            <a:pPr algn="just" marL="654057" indent="-327029" lvl="1">
              <a:lnSpc>
                <a:spcPts val="39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29" spc="-166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Inefficient Communication</a:t>
            </a:r>
          </a:p>
          <a:p>
            <a:pPr algn="just">
              <a:lnSpc>
                <a:spcPts val="3907"/>
              </a:lnSpc>
              <a:spcBef>
                <a:spcPct val="0"/>
              </a:spcBef>
            </a:pPr>
          </a:p>
          <a:p>
            <a:pPr algn="just" marL="654057" indent="-327029" lvl="1">
              <a:lnSpc>
                <a:spcPts val="39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29" spc="-166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Manual Price Estimation</a:t>
            </a:r>
          </a:p>
          <a:p>
            <a:pPr algn="just">
              <a:lnSpc>
                <a:spcPts val="3907"/>
              </a:lnSpc>
              <a:spcBef>
                <a:spcPct val="0"/>
              </a:spcBef>
            </a:pPr>
          </a:p>
          <a:p>
            <a:pPr algn="just" marL="654057" indent="-327029" lvl="1">
              <a:lnSpc>
                <a:spcPts val="390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029" spc="-166" strike="noStrike" u="non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 Comparison Tools </a:t>
            </a:r>
          </a:p>
          <a:p>
            <a:pPr algn="just">
              <a:lnSpc>
                <a:spcPts val="3907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59150" y="5498839"/>
            <a:ext cx="422660" cy="348073"/>
          </a:xfrm>
          <a:custGeom>
            <a:avLst/>
            <a:gdLst/>
            <a:ahLst/>
            <a:cxnLst/>
            <a:rect r="r" b="b" t="t" l="l"/>
            <a:pathLst>
              <a:path h="348073" w="422660">
                <a:moveTo>
                  <a:pt x="0" y="0"/>
                </a:moveTo>
                <a:lnTo>
                  <a:pt x="422660" y="0"/>
                </a:lnTo>
                <a:lnTo>
                  <a:pt x="422660" y="348072"/>
                </a:lnTo>
                <a:lnTo>
                  <a:pt x="0" y="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9150" y="6452984"/>
            <a:ext cx="422660" cy="348073"/>
          </a:xfrm>
          <a:custGeom>
            <a:avLst/>
            <a:gdLst/>
            <a:ahLst/>
            <a:cxnLst/>
            <a:rect r="r" b="b" t="t" l="l"/>
            <a:pathLst>
              <a:path h="348073" w="422660">
                <a:moveTo>
                  <a:pt x="0" y="0"/>
                </a:moveTo>
                <a:lnTo>
                  <a:pt x="422660" y="0"/>
                </a:lnTo>
                <a:lnTo>
                  <a:pt x="422660" y="348073"/>
                </a:lnTo>
                <a:lnTo>
                  <a:pt x="0" y="348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59150" y="7448757"/>
            <a:ext cx="422660" cy="348073"/>
          </a:xfrm>
          <a:custGeom>
            <a:avLst/>
            <a:gdLst/>
            <a:ahLst/>
            <a:cxnLst/>
            <a:rect r="r" b="b" t="t" l="l"/>
            <a:pathLst>
              <a:path h="348073" w="422660">
                <a:moveTo>
                  <a:pt x="0" y="0"/>
                </a:moveTo>
                <a:lnTo>
                  <a:pt x="422660" y="0"/>
                </a:lnTo>
                <a:lnTo>
                  <a:pt x="422660" y="348072"/>
                </a:lnTo>
                <a:lnTo>
                  <a:pt x="0" y="34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68556" cy="10287000"/>
            <a:chOff x="0" y="0"/>
            <a:chExt cx="867397" cy="1133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7397" cy="1133996"/>
            </a:xfrm>
            <a:custGeom>
              <a:avLst/>
              <a:gdLst/>
              <a:ahLst/>
              <a:cxnLst/>
              <a:rect r="r" b="b" t="t" l="l"/>
              <a:pathLst>
                <a:path h="1133996" w="867397">
                  <a:moveTo>
                    <a:pt x="0" y="0"/>
                  </a:moveTo>
                  <a:lnTo>
                    <a:pt x="867397" y="0"/>
                  </a:lnTo>
                  <a:lnTo>
                    <a:pt x="867397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2"/>
              <a:stretch>
                <a:fillRect l="-48051" t="0" r="-4805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370802" y="5637833"/>
            <a:ext cx="6753124" cy="3008707"/>
            <a:chOff x="0" y="0"/>
            <a:chExt cx="1900374" cy="846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00374" cy="846670"/>
            </a:xfrm>
            <a:custGeom>
              <a:avLst/>
              <a:gdLst/>
              <a:ahLst/>
              <a:cxnLst/>
              <a:rect r="r" b="b" t="t" l="l"/>
              <a:pathLst>
                <a:path h="846670" w="1900374">
                  <a:moveTo>
                    <a:pt x="203200" y="0"/>
                  </a:moveTo>
                  <a:lnTo>
                    <a:pt x="1900374" y="0"/>
                  </a:lnTo>
                  <a:lnTo>
                    <a:pt x="1697174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28575"/>
              <a:ext cx="1697174" cy="875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06176" y="5637833"/>
            <a:ext cx="6753124" cy="3008707"/>
            <a:chOff x="0" y="0"/>
            <a:chExt cx="1900374" cy="8466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00374" cy="846670"/>
            </a:xfrm>
            <a:custGeom>
              <a:avLst/>
              <a:gdLst/>
              <a:ahLst/>
              <a:cxnLst/>
              <a:rect r="r" b="b" t="t" l="l"/>
              <a:pathLst>
                <a:path h="846670" w="1900374">
                  <a:moveTo>
                    <a:pt x="203200" y="0"/>
                  </a:moveTo>
                  <a:lnTo>
                    <a:pt x="1900374" y="0"/>
                  </a:lnTo>
                  <a:lnTo>
                    <a:pt x="1697174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28575"/>
              <a:ext cx="1697174" cy="875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44000" y="2182237"/>
            <a:ext cx="5419006" cy="264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9999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OUR VISION &amp; MISSION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59616" y="6660171"/>
            <a:ext cx="4575497" cy="1264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77"/>
              </a:lnSpc>
              <a:spcBef>
                <a:spcPct val="0"/>
              </a:spcBef>
            </a:pPr>
            <a:r>
              <a:rPr lang="en-US" sz="1997" spc="-10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"To</a:t>
            </a:r>
            <a:r>
              <a:rPr lang="en-US" sz="1997" spc="-109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revolutionize the car trading industry by creating a transparent, AI-driven marketplace that connects buyers and sellers seamlessly."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07007" y="5979334"/>
            <a:ext cx="128071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b="true" sz="2499" spc="-13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52108" y="6456285"/>
            <a:ext cx="5239514" cy="231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0629" indent="-225314" lvl="1">
              <a:lnSpc>
                <a:spcPts val="2692"/>
              </a:lnSpc>
              <a:spcBef>
                <a:spcPct val="0"/>
              </a:spcBef>
              <a:buFont typeface="Arial"/>
              <a:buChar char="•"/>
            </a:pPr>
            <a:r>
              <a:rPr lang="en-US" sz="2087" spc="-11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2087" spc="-114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rovide a trusted platform with verified vehicle listings.</a:t>
            </a:r>
          </a:p>
          <a:p>
            <a:pPr algn="just" marL="450629" indent="-225314" lvl="1">
              <a:lnSpc>
                <a:spcPts val="2692"/>
              </a:lnSpc>
              <a:spcBef>
                <a:spcPct val="0"/>
              </a:spcBef>
              <a:buFont typeface="Arial"/>
              <a:buChar char="•"/>
            </a:pPr>
            <a:r>
              <a:rPr lang="en-US" sz="2087" spc="-114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Empower users with real-time communication and AI-powered tools.</a:t>
            </a:r>
          </a:p>
          <a:p>
            <a:pPr algn="just" marL="450629" indent="-225314" lvl="1">
              <a:lnSpc>
                <a:spcPts val="2692"/>
              </a:lnSpc>
              <a:spcBef>
                <a:spcPct val="0"/>
              </a:spcBef>
              <a:buFont typeface="Arial"/>
              <a:buChar char="•"/>
            </a:pPr>
            <a:r>
              <a:rPr lang="en-US" sz="2087" spc="-114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Simplify car trading through comparison features and fair pricing insights.</a:t>
            </a:r>
          </a:p>
          <a:p>
            <a:pPr algn="just">
              <a:lnSpc>
                <a:spcPts val="2692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242381" y="5979334"/>
            <a:ext cx="1280714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b="true" sz="2499" spc="-13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Mission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353608" y="877089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50374" y="-655559"/>
            <a:ext cx="4448000" cy="8059036"/>
            <a:chOff x="0" y="0"/>
            <a:chExt cx="406400" cy="736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736329"/>
            </a:xfrm>
            <a:custGeom>
              <a:avLst/>
              <a:gdLst/>
              <a:ahLst/>
              <a:cxnLst/>
              <a:rect r="r" b="b" t="t" l="l"/>
              <a:pathLst>
                <a:path h="736329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36329"/>
                  </a:lnTo>
                  <a:lnTo>
                    <a:pt x="0" y="73632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28575"/>
              <a:ext cx="203200" cy="764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83532" y="0"/>
            <a:ext cx="11128429" cy="10287000"/>
            <a:chOff x="0" y="0"/>
            <a:chExt cx="812800" cy="7513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51344"/>
            </a:xfrm>
            <a:custGeom>
              <a:avLst/>
              <a:gdLst/>
              <a:ahLst/>
              <a:cxnLst/>
              <a:rect r="r" b="b" t="t" l="l"/>
              <a:pathLst>
                <a:path h="751344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751344"/>
                  </a:lnTo>
                  <a:lnTo>
                    <a:pt x="0" y="75134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31185" r="0" b="-3118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591623" y="4651432"/>
            <a:ext cx="3737295" cy="6771356"/>
            <a:chOff x="0" y="0"/>
            <a:chExt cx="406400" cy="7363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400" cy="736329"/>
            </a:xfrm>
            <a:custGeom>
              <a:avLst/>
              <a:gdLst/>
              <a:ahLst/>
              <a:cxnLst/>
              <a:rect r="r" b="b" t="t" l="l"/>
              <a:pathLst>
                <a:path h="736329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736329"/>
                  </a:lnTo>
                  <a:lnTo>
                    <a:pt x="0" y="73632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28575"/>
              <a:ext cx="203200" cy="7649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6874" y="4049790"/>
            <a:ext cx="2210157" cy="1300909"/>
            <a:chOff x="0" y="0"/>
            <a:chExt cx="582099" cy="3426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2099" cy="342626"/>
            </a:xfrm>
            <a:custGeom>
              <a:avLst/>
              <a:gdLst/>
              <a:ahLst/>
              <a:cxnLst/>
              <a:rect r="r" b="b" t="t" l="l"/>
              <a:pathLst>
                <a:path h="342626" w="582099">
                  <a:moveTo>
                    <a:pt x="112092" y="0"/>
                  </a:moveTo>
                  <a:lnTo>
                    <a:pt x="470007" y="0"/>
                  </a:lnTo>
                  <a:cubicBezTo>
                    <a:pt x="531914" y="0"/>
                    <a:pt x="582099" y="50185"/>
                    <a:pt x="582099" y="112092"/>
                  </a:cubicBezTo>
                  <a:lnTo>
                    <a:pt x="582099" y="230534"/>
                  </a:lnTo>
                  <a:cubicBezTo>
                    <a:pt x="582099" y="260263"/>
                    <a:pt x="570289" y="288774"/>
                    <a:pt x="549268" y="309795"/>
                  </a:cubicBezTo>
                  <a:cubicBezTo>
                    <a:pt x="528247" y="330817"/>
                    <a:pt x="499735" y="342626"/>
                    <a:pt x="470007" y="342626"/>
                  </a:cubicBezTo>
                  <a:lnTo>
                    <a:pt x="112092" y="342626"/>
                  </a:lnTo>
                  <a:cubicBezTo>
                    <a:pt x="50185" y="342626"/>
                    <a:pt x="0" y="292441"/>
                    <a:pt x="0" y="230534"/>
                  </a:cubicBezTo>
                  <a:lnTo>
                    <a:pt x="0" y="112092"/>
                  </a:lnTo>
                  <a:cubicBezTo>
                    <a:pt x="0" y="50185"/>
                    <a:pt x="50185" y="0"/>
                    <a:pt x="112092" y="0"/>
                  </a:cubicBezTo>
                  <a:close/>
                </a:path>
              </a:pathLst>
            </a:custGeom>
            <a:solidFill>
              <a:srgbClr val="FF503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582099" cy="361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-251411" y="9258300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77878" y="4218474"/>
            <a:ext cx="868150" cy="868150"/>
          </a:xfrm>
          <a:custGeom>
            <a:avLst/>
            <a:gdLst/>
            <a:ahLst/>
            <a:cxnLst/>
            <a:rect r="r" b="b" t="t" l="l"/>
            <a:pathLst>
              <a:path h="868150" w="868150">
                <a:moveTo>
                  <a:pt x="0" y="0"/>
                </a:moveTo>
                <a:lnTo>
                  <a:pt x="868150" y="0"/>
                </a:lnTo>
                <a:lnTo>
                  <a:pt x="868150" y="868150"/>
                </a:lnTo>
                <a:lnTo>
                  <a:pt x="0" y="868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81526" y="7580446"/>
            <a:ext cx="2210157" cy="1300909"/>
            <a:chOff x="0" y="0"/>
            <a:chExt cx="582099" cy="3426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82099" cy="342626"/>
            </a:xfrm>
            <a:custGeom>
              <a:avLst/>
              <a:gdLst/>
              <a:ahLst/>
              <a:cxnLst/>
              <a:rect r="r" b="b" t="t" l="l"/>
              <a:pathLst>
                <a:path h="342626" w="582099">
                  <a:moveTo>
                    <a:pt x="112092" y="0"/>
                  </a:moveTo>
                  <a:lnTo>
                    <a:pt x="470007" y="0"/>
                  </a:lnTo>
                  <a:cubicBezTo>
                    <a:pt x="531914" y="0"/>
                    <a:pt x="582099" y="50185"/>
                    <a:pt x="582099" y="112092"/>
                  </a:cubicBezTo>
                  <a:lnTo>
                    <a:pt x="582099" y="230534"/>
                  </a:lnTo>
                  <a:cubicBezTo>
                    <a:pt x="582099" y="260263"/>
                    <a:pt x="570289" y="288774"/>
                    <a:pt x="549268" y="309795"/>
                  </a:cubicBezTo>
                  <a:cubicBezTo>
                    <a:pt x="528247" y="330817"/>
                    <a:pt x="499735" y="342626"/>
                    <a:pt x="470007" y="342626"/>
                  </a:cubicBezTo>
                  <a:lnTo>
                    <a:pt x="112092" y="342626"/>
                  </a:lnTo>
                  <a:cubicBezTo>
                    <a:pt x="50185" y="342626"/>
                    <a:pt x="0" y="292441"/>
                    <a:pt x="0" y="230534"/>
                  </a:cubicBezTo>
                  <a:lnTo>
                    <a:pt x="0" y="112092"/>
                  </a:lnTo>
                  <a:cubicBezTo>
                    <a:pt x="0" y="50185"/>
                    <a:pt x="50185" y="0"/>
                    <a:pt x="112092" y="0"/>
                  </a:cubicBezTo>
                  <a:close/>
                </a:path>
              </a:pathLst>
            </a:custGeom>
            <a:solidFill>
              <a:srgbClr val="FF503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582099" cy="361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06874" y="5861858"/>
            <a:ext cx="2210157" cy="1300909"/>
            <a:chOff x="0" y="0"/>
            <a:chExt cx="582099" cy="3426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82099" cy="342626"/>
            </a:xfrm>
            <a:custGeom>
              <a:avLst/>
              <a:gdLst/>
              <a:ahLst/>
              <a:cxnLst/>
              <a:rect r="r" b="b" t="t" l="l"/>
              <a:pathLst>
                <a:path h="342626" w="582099">
                  <a:moveTo>
                    <a:pt x="112092" y="0"/>
                  </a:moveTo>
                  <a:lnTo>
                    <a:pt x="470007" y="0"/>
                  </a:lnTo>
                  <a:cubicBezTo>
                    <a:pt x="531914" y="0"/>
                    <a:pt x="582099" y="50185"/>
                    <a:pt x="582099" y="112092"/>
                  </a:cubicBezTo>
                  <a:lnTo>
                    <a:pt x="582099" y="230534"/>
                  </a:lnTo>
                  <a:cubicBezTo>
                    <a:pt x="582099" y="260263"/>
                    <a:pt x="570289" y="288774"/>
                    <a:pt x="549268" y="309795"/>
                  </a:cubicBezTo>
                  <a:cubicBezTo>
                    <a:pt x="528247" y="330817"/>
                    <a:pt x="499735" y="342626"/>
                    <a:pt x="470007" y="342626"/>
                  </a:cubicBezTo>
                  <a:lnTo>
                    <a:pt x="112092" y="342626"/>
                  </a:lnTo>
                  <a:cubicBezTo>
                    <a:pt x="50185" y="342626"/>
                    <a:pt x="0" y="292441"/>
                    <a:pt x="0" y="230534"/>
                  </a:cubicBezTo>
                  <a:lnTo>
                    <a:pt x="0" y="112092"/>
                  </a:lnTo>
                  <a:cubicBezTo>
                    <a:pt x="0" y="50185"/>
                    <a:pt x="50185" y="0"/>
                    <a:pt x="112092" y="0"/>
                  </a:cubicBezTo>
                  <a:close/>
                </a:path>
              </a:pathLst>
            </a:custGeom>
            <a:solidFill>
              <a:srgbClr val="FF503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582099" cy="361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8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09789" y="6005345"/>
            <a:ext cx="2153630" cy="1013936"/>
          </a:xfrm>
          <a:custGeom>
            <a:avLst/>
            <a:gdLst/>
            <a:ahLst/>
            <a:cxnLst/>
            <a:rect r="r" b="b" t="t" l="l"/>
            <a:pathLst>
              <a:path h="1013936" w="2153630">
                <a:moveTo>
                  <a:pt x="0" y="0"/>
                </a:moveTo>
                <a:lnTo>
                  <a:pt x="2153630" y="0"/>
                </a:lnTo>
                <a:lnTo>
                  <a:pt x="2153630" y="1013935"/>
                </a:lnTo>
                <a:lnTo>
                  <a:pt x="0" y="1013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62710" y="7915242"/>
            <a:ext cx="2047789" cy="625530"/>
          </a:xfrm>
          <a:custGeom>
            <a:avLst/>
            <a:gdLst/>
            <a:ahLst/>
            <a:cxnLst/>
            <a:rect r="r" b="b" t="t" l="l"/>
            <a:pathLst>
              <a:path h="625530" w="2047789">
                <a:moveTo>
                  <a:pt x="0" y="0"/>
                </a:moveTo>
                <a:lnTo>
                  <a:pt x="2047789" y="0"/>
                </a:lnTo>
                <a:lnTo>
                  <a:pt x="2047789" y="625531"/>
                </a:lnTo>
                <a:lnTo>
                  <a:pt x="0" y="6255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00" y="2182237"/>
            <a:ext cx="5419006" cy="149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9999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TECHSTACK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13683" y="4441943"/>
            <a:ext cx="5011566" cy="399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5"/>
              </a:lnSpc>
              <a:spcBef>
                <a:spcPct val="0"/>
              </a:spcBef>
            </a:pPr>
            <a:r>
              <a:rPr lang="en-US" sz="2585" spc="-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Frontend  -  React - Typescript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013683" y="8018060"/>
            <a:ext cx="3716431" cy="399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5"/>
              </a:lnSpc>
              <a:spcBef>
                <a:spcPct val="0"/>
              </a:spcBef>
            </a:pPr>
            <a:r>
              <a:rPr lang="en-US" sz="2585" spc="-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Databse   -  MongoDB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13683" y="6112385"/>
            <a:ext cx="3593085" cy="399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35"/>
              </a:lnSpc>
              <a:spcBef>
                <a:spcPct val="0"/>
              </a:spcBef>
            </a:pPr>
            <a:r>
              <a:rPr lang="en-US" sz="2585" spc="-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Backend  -  Python Flask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795" y="3195864"/>
            <a:ext cx="19677810" cy="6001732"/>
          </a:xfrm>
          <a:custGeom>
            <a:avLst/>
            <a:gdLst/>
            <a:ahLst/>
            <a:cxnLst/>
            <a:rect r="r" b="b" t="t" l="l"/>
            <a:pathLst>
              <a:path h="6001732" w="19677810">
                <a:moveTo>
                  <a:pt x="0" y="0"/>
                </a:moveTo>
                <a:lnTo>
                  <a:pt x="19677810" y="0"/>
                </a:lnTo>
                <a:lnTo>
                  <a:pt x="19677810" y="6001732"/>
                </a:lnTo>
                <a:lnTo>
                  <a:pt x="0" y="6001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84456" y="3701844"/>
            <a:ext cx="4245701" cy="5556456"/>
            <a:chOff x="0" y="0"/>
            <a:chExt cx="275060" cy="3599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5060" cy="359979"/>
            </a:xfrm>
            <a:custGeom>
              <a:avLst/>
              <a:gdLst/>
              <a:ahLst/>
              <a:cxnLst/>
              <a:rect r="r" b="b" t="t" l="l"/>
              <a:pathLst>
                <a:path h="359979" w="275060">
                  <a:moveTo>
                    <a:pt x="0" y="0"/>
                  </a:moveTo>
                  <a:lnTo>
                    <a:pt x="275060" y="0"/>
                  </a:lnTo>
                  <a:lnTo>
                    <a:pt x="275060" y="359979"/>
                  </a:lnTo>
                  <a:lnTo>
                    <a:pt x="0" y="359979"/>
                  </a:lnTo>
                  <a:close/>
                </a:path>
              </a:pathLst>
            </a:custGeom>
            <a:solidFill>
              <a:srgbClr val="4B484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5060" cy="388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21149" y="3701844"/>
            <a:ext cx="4245701" cy="5556456"/>
            <a:chOff x="0" y="0"/>
            <a:chExt cx="275060" cy="3599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5060" cy="359979"/>
            </a:xfrm>
            <a:custGeom>
              <a:avLst/>
              <a:gdLst/>
              <a:ahLst/>
              <a:cxnLst/>
              <a:rect r="r" b="b" t="t" l="l"/>
              <a:pathLst>
                <a:path h="359979" w="275060">
                  <a:moveTo>
                    <a:pt x="0" y="0"/>
                  </a:moveTo>
                  <a:lnTo>
                    <a:pt x="275060" y="0"/>
                  </a:lnTo>
                  <a:lnTo>
                    <a:pt x="275060" y="359979"/>
                  </a:lnTo>
                  <a:lnTo>
                    <a:pt x="0" y="359979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75060" cy="388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18193" y="3701844"/>
            <a:ext cx="4245701" cy="5556456"/>
            <a:chOff x="0" y="0"/>
            <a:chExt cx="275060" cy="3599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5060" cy="359979"/>
            </a:xfrm>
            <a:custGeom>
              <a:avLst/>
              <a:gdLst/>
              <a:ahLst/>
              <a:cxnLst/>
              <a:rect r="r" b="b" t="t" l="l"/>
              <a:pathLst>
                <a:path h="359979" w="275060">
                  <a:moveTo>
                    <a:pt x="0" y="0"/>
                  </a:moveTo>
                  <a:lnTo>
                    <a:pt x="275060" y="0"/>
                  </a:lnTo>
                  <a:lnTo>
                    <a:pt x="275060" y="359979"/>
                  </a:lnTo>
                  <a:lnTo>
                    <a:pt x="0" y="359979"/>
                  </a:lnTo>
                  <a:close/>
                </a:path>
              </a:pathLst>
            </a:custGeom>
            <a:solidFill>
              <a:srgbClr val="4B484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75060" cy="388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057135" y="5269721"/>
            <a:ext cx="2049735" cy="1730724"/>
            <a:chOff x="0" y="0"/>
            <a:chExt cx="539848" cy="4558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9848" cy="455829"/>
            </a:xfrm>
            <a:custGeom>
              <a:avLst/>
              <a:gdLst/>
              <a:ahLst/>
              <a:cxnLst/>
              <a:rect r="r" b="b" t="t" l="l"/>
              <a:pathLst>
                <a:path h="455829" w="539848">
                  <a:moveTo>
                    <a:pt x="0" y="0"/>
                  </a:moveTo>
                  <a:lnTo>
                    <a:pt x="539848" y="0"/>
                  </a:lnTo>
                  <a:lnTo>
                    <a:pt x="539848" y="455829"/>
                  </a:lnTo>
                  <a:lnTo>
                    <a:pt x="0" y="4558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539848" cy="465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353608" y="171321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119133" y="5269721"/>
            <a:ext cx="2049735" cy="1730724"/>
            <a:chOff x="0" y="0"/>
            <a:chExt cx="539848" cy="4558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9848" cy="455829"/>
            </a:xfrm>
            <a:custGeom>
              <a:avLst/>
              <a:gdLst/>
              <a:ahLst/>
              <a:cxnLst/>
              <a:rect r="r" b="b" t="t" l="l"/>
              <a:pathLst>
                <a:path h="455829" w="539848">
                  <a:moveTo>
                    <a:pt x="0" y="0"/>
                  </a:moveTo>
                  <a:lnTo>
                    <a:pt x="539848" y="0"/>
                  </a:lnTo>
                  <a:lnTo>
                    <a:pt x="539848" y="455829"/>
                  </a:lnTo>
                  <a:lnTo>
                    <a:pt x="0" y="4558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539848" cy="465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182439" y="5269721"/>
            <a:ext cx="2049735" cy="1730724"/>
            <a:chOff x="0" y="0"/>
            <a:chExt cx="539848" cy="4558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9848" cy="455829"/>
            </a:xfrm>
            <a:custGeom>
              <a:avLst/>
              <a:gdLst/>
              <a:ahLst/>
              <a:cxnLst/>
              <a:rect r="r" b="b" t="t" l="l"/>
              <a:pathLst>
                <a:path h="455829" w="539848">
                  <a:moveTo>
                    <a:pt x="0" y="0"/>
                  </a:moveTo>
                  <a:lnTo>
                    <a:pt x="539848" y="0"/>
                  </a:lnTo>
                  <a:lnTo>
                    <a:pt x="539848" y="455829"/>
                  </a:lnTo>
                  <a:lnTo>
                    <a:pt x="0" y="4558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539848" cy="465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453320" y="5401660"/>
            <a:ext cx="1507973" cy="1466846"/>
          </a:xfrm>
          <a:custGeom>
            <a:avLst/>
            <a:gdLst/>
            <a:ahLst/>
            <a:cxnLst/>
            <a:rect r="r" b="b" t="t" l="l"/>
            <a:pathLst>
              <a:path h="1466846" w="1507973">
                <a:moveTo>
                  <a:pt x="0" y="0"/>
                </a:moveTo>
                <a:lnTo>
                  <a:pt x="1507973" y="0"/>
                </a:lnTo>
                <a:lnTo>
                  <a:pt x="1507973" y="1466846"/>
                </a:lnTo>
                <a:lnTo>
                  <a:pt x="0" y="1466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249318" y="5401660"/>
            <a:ext cx="1519792" cy="1521694"/>
          </a:xfrm>
          <a:custGeom>
            <a:avLst/>
            <a:gdLst/>
            <a:ahLst/>
            <a:cxnLst/>
            <a:rect r="r" b="b" t="t" l="l"/>
            <a:pathLst>
              <a:path h="1521694" w="1519792">
                <a:moveTo>
                  <a:pt x="0" y="0"/>
                </a:moveTo>
                <a:lnTo>
                  <a:pt x="1519792" y="0"/>
                </a:lnTo>
                <a:lnTo>
                  <a:pt x="1519792" y="1521694"/>
                </a:lnTo>
                <a:lnTo>
                  <a:pt x="0" y="1521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181376" y="5416794"/>
            <a:ext cx="1858191" cy="1451711"/>
          </a:xfrm>
          <a:custGeom>
            <a:avLst/>
            <a:gdLst/>
            <a:ahLst/>
            <a:cxnLst/>
            <a:rect r="r" b="b" t="t" l="l"/>
            <a:pathLst>
              <a:path h="1451711" w="1858191">
                <a:moveTo>
                  <a:pt x="0" y="0"/>
                </a:moveTo>
                <a:lnTo>
                  <a:pt x="1858190" y="0"/>
                </a:lnTo>
                <a:lnTo>
                  <a:pt x="1858190" y="1451712"/>
                </a:lnTo>
                <a:lnTo>
                  <a:pt x="0" y="14517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434497" y="1417924"/>
            <a:ext cx="5419006" cy="149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9999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FEATURES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95258" y="7508974"/>
            <a:ext cx="3169901" cy="134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4"/>
              </a:lnSpc>
              <a:spcBef>
                <a:spcPct val="0"/>
              </a:spcBef>
            </a:pPr>
            <a:r>
              <a:rPr lang="en-US" sz="2119" spc="-11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</a:t>
            </a:r>
            <a:r>
              <a:rPr lang="en-US" sz="2119" spc="-11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nstant communication between buyers and sellers.</a:t>
            </a:r>
          </a:p>
          <a:p>
            <a:pPr algn="just">
              <a:lnSpc>
                <a:spcPts val="2734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649455" y="4045293"/>
            <a:ext cx="3115704" cy="47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6"/>
              </a:lnSpc>
              <a:spcBef>
                <a:spcPct val="0"/>
              </a:spcBef>
            </a:pPr>
            <a:r>
              <a:rPr lang="en-US" sz="2873" strike="noStrike" u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REAL TIME CHAT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86148" y="4045293"/>
            <a:ext cx="3115704" cy="93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6"/>
              </a:lnSpc>
            </a:pPr>
            <a:r>
              <a:rPr lang="en-US" sz="287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VEHICLES PRICE</a:t>
            </a:r>
          </a:p>
          <a:p>
            <a:pPr algn="ctr">
              <a:lnSpc>
                <a:spcPts val="3706"/>
              </a:lnSpc>
              <a:spcBef>
                <a:spcPct val="0"/>
              </a:spcBef>
            </a:pPr>
            <a:r>
              <a:rPr lang="en-US" sz="2873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PREDICTION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24151" y="4028871"/>
            <a:ext cx="3115704" cy="93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6"/>
              </a:lnSpc>
              <a:spcBef>
                <a:spcPct val="0"/>
              </a:spcBef>
            </a:pPr>
            <a:r>
              <a:rPr lang="en-US" sz="2873" strike="noStrike" u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COMPARING</a:t>
            </a:r>
          </a:p>
          <a:p>
            <a:pPr algn="ctr" marL="0" indent="0" lvl="0">
              <a:lnSpc>
                <a:spcPts val="3706"/>
              </a:lnSpc>
              <a:spcBef>
                <a:spcPct val="0"/>
              </a:spcBef>
            </a:pPr>
            <a:r>
              <a:rPr lang="en-US" sz="2873" strike="noStrike" u="none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VEHICLES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59049" y="7508974"/>
            <a:ext cx="3169901" cy="168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4"/>
              </a:lnSpc>
              <a:spcBef>
                <a:spcPct val="0"/>
              </a:spcBef>
            </a:pPr>
            <a:r>
              <a:rPr lang="en-US" sz="2119" spc="-11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119" spc="-11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achine learning model for fair pricing.</a:t>
            </a:r>
          </a:p>
          <a:p>
            <a:pPr algn="just">
              <a:lnSpc>
                <a:spcPts val="2734"/>
              </a:lnSpc>
              <a:spcBef>
                <a:spcPct val="0"/>
              </a:spcBef>
            </a:pPr>
            <a:r>
              <a:rPr lang="en-US" sz="2119" spc="-11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Based on 500,000+ historical sales data points.</a:t>
            </a:r>
          </a:p>
          <a:p>
            <a:pPr algn="just">
              <a:lnSpc>
                <a:spcPts val="2734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2768657" y="7569678"/>
            <a:ext cx="3169901" cy="168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4"/>
              </a:lnSpc>
              <a:spcBef>
                <a:spcPct val="0"/>
              </a:spcBef>
            </a:pPr>
            <a:r>
              <a:rPr lang="en-US" sz="2119" spc="-11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119" spc="-11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ide-by-side analysis of different models.</a:t>
            </a:r>
          </a:p>
          <a:p>
            <a:pPr algn="just">
              <a:lnSpc>
                <a:spcPts val="2734"/>
              </a:lnSpc>
              <a:spcBef>
                <a:spcPct val="0"/>
              </a:spcBef>
            </a:pPr>
            <a:r>
              <a:rPr lang="en-US" sz="2119" spc="-116" strike="noStrike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Compare up to 5 vehicles simultaneously</a:t>
            </a:r>
          </a:p>
          <a:p>
            <a:pPr algn="just">
              <a:lnSpc>
                <a:spcPts val="27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84195" y="-1823657"/>
            <a:ext cx="12545992" cy="15900493"/>
            <a:chOff x="0" y="0"/>
            <a:chExt cx="668049" cy="84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8049" cy="846670"/>
            </a:xfrm>
            <a:custGeom>
              <a:avLst/>
              <a:gdLst/>
              <a:ahLst/>
              <a:cxnLst/>
              <a:rect r="r" b="b" t="t" l="l"/>
              <a:pathLst>
                <a:path h="846670" w="668049">
                  <a:moveTo>
                    <a:pt x="203200" y="0"/>
                  </a:moveTo>
                  <a:lnTo>
                    <a:pt x="668049" y="0"/>
                  </a:lnTo>
                  <a:lnTo>
                    <a:pt x="464849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28575"/>
              <a:ext cx="464849" cy="875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861740" y="877089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63006" y="1938711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3576" y="1001446"/>
            <a:ext cx="6963591" cy="8799167"/>
          </a:xfrm>
          <a:custGeom>
            <a:avLst/>
            <a:gdLst/>
            <a:ahLst/>
            <a:cxnLst/>
            <a:rect r="r" b="b" t="t" l="l"/>
            <a:pathLst>
              <a:path h="8799167" w="6963591">
                <a:moveTo>
                  <a:pt x="0" y="0"/>
                </a:moveTo>
                <a:lnTo>
                  <a:pt x="6963591" y="0"/>
                </a:lnTo>
                <a:lnTo>
                  <a:pt x="6963591" y="8799167"/>
                </a:lnTo>
                <a:lnTo>
                  <a:pt x="0" y="8799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794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53668" y="1428212"/>
            <a:ext cx="5483407" cy="8100734"/>
          </a:xfrm>
          <a:custGeom>
            <a:avLst/>
            <a:gdLst/>
            <a:ahLst/>
            <a:cxnLst/>
            <a:rect r="r" b="b" t="t" l="l"/>
            <a:pathLst>
              <a:path h="8100734" w="5483407">
                <a:moveTo>
                  <a:pt x="0" y="0"/>
                </a:moveTo>
                <a:lnTo>
                  <a:pt x="5483407" y="0"/>
                </a:lnTo>
                <a:lnTo>
                  <a:pt x="5483407" y="8100734"/>
                </a:lnTo>
                <a:lnTo>
                  <a:pt x="0" y="8100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53418" y="4686165"/>
            <a:ext cx="7947603" cy="264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9999" b="true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ARCHITECTURE DIAGRAM</a:t>
            </a:r>
          </a:p>
          <a:p>
            <a:pPr algn="l">
              <a:lnSpc>
                <a:spcPts val="90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84195" y="-1823657"/>
            <a:ext cx="12545992" cy="15900493"/>
            <a:chOff x="0" y="0"/>
            <a:chExt cx="668049" cy="84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8049" cy="846670"/>
            </a:xfrm>
            <a:custGeom>
              <a:avLst/>
              <a:gdLst/>
              <a:ahLst/>
              <a:cxnLst/>
              <a:rect r="r" b="b" t="t" l="l"/>
              <a:pathLst>
                <a:path h="846670" w="668049">
                  <a:moveTo>
                    <a:pt x="203200" y="0"/>
                  </a:moveTo>
                  <a:lnTo>
                    <a:pt x="668049" y="0"/>
                  </a:lnTo>
                  <a:lnTo>
                    <a:pt x="464849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28575"/>
              <a:ext cx="464849" cy="875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861740" y="877089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24540" y="8561203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2412" y="5542599"/>
            <a:ext cx="9349923" cy="4534713"/>
          </a:xfrm>
          <a:custGeom>
            <a:avLst/>
            <a:gdLst/>
            <a:ahLst/>
            <a:cxnLst/>
            <a:rect r="r" b="b" t="t" l="l"/>
            <a:pathLst>
              <a:path h="4534713" w="9349923">
                <a:moveTo>
                  <a:pt x="0" y="0"/>
                </a:moveTo>
                <a:lnTo>
                  <a:pt x="9349923" y="0"/>
                </a:lnTo>
                <a:lnTo>
                  <a:pt x="9349923" y="4534712"/>
                </a:lnTo>
                <a:lnTo>
                  <a:pt x="0" y="4534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2412" y="625351"/>
            <a:ext cx="9349923" cy="4518149"/>
          </a:xfrm>
          <a:custGeom>
            <a:avLst/>
            <a:gdLst/>
            <a:ahLst/>
            <a:cxnLst/>
            <a:rect r="r" b="b" t="t" l="l"/>
            <a:pathLst>
              <a:path h="4518149" w="9349923">
                <a:moveTo>
                  <a:pt x="0" y="0"/>
                </a:moveTo>
                <a:lnTo>
                  <a:pt x="9349923" y="0"/>
                </a:lnTo>
                <a:lnTo>
                  <a:pt x="9349923" y="4518149"/>
                </a:lnTo>
                <a:lnTo>
                  <a:pt x="0" y="45181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03578" y="446522"/>
            <a:ext cx="4641925" cy="149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9999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SCREENSHOTS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19455" y="2513597"/>
            <a:ext cx="2171904" cy="69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7"/>
              </a:lnSpc>
            </a:pPr>
            <a:r>
              <a:rPr lang="en-US" b="true" sz="4678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LOGIN PAGE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19455" y="7473231"/>
            <a:ext cx="2171904" cy="69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7"/>
              </a:lnSpc>
            </a:pPr>
            <a:r>
              <a:rPr lang="en-US" b="true" sz="4678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SIGNUP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084195" y="-1872996"/>
            <a:ext cx="12545992" cy="15900493"/>
            <a:chOff x="0" y="0"/>
            <a:chExt cx="668049" cy="846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8049" cy="846670"/>
            </a:xfrm>
            <a:custGeom>
              <a:avLst/>
              <a:gdLst/>
              <a:ahLst/>
              <a:cxnLst/>
              <a:rect r="r" b="b" t="t" l="l"/>
              <a:pathLst>
                <a:path h="846670" w="668049">
                  <a:moveTo>
                    <a:pt x="203200" y="0"/>
                  </a:moveTo>
                  <a:lnTo>
                    <a:pt x="668049" y="0"/>
                  </a:lnTo>
                  <a:lnTo>
                    <a:pt x="464849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3131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28575"/>
              <a:ext cx="464849" cy="875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-861740" y="8770892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24540" y="8561203"/>
            <a:ext cx="4476030" cy="1516108"/>
          </a:xfrm>
          <a:custGeom>
            <a:avLst/>
            <a:gdLst/>
            <a:ahLst/>
            <a:cxnLst/>
            <a:rect r="r" b="b" t="t" l="l"/>
            <a:pathLst>
              <a:path h="1516108" w="4476030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87054" y="4049355"/>
            <a:ext cx="6913891" cy="3500157"/>
          </a:xfrm>
          <a:custGeom>
            <a:avLst/>
            <a:gdLst/>
            <a:ahLst/>
            <a:cxnLst/>
            <a:rect r="r" b="b" t="t" l="l"/>
            <a:pathLst>
              <a:path h="3500157" w="6913891">
                <a:moveTo>
                  <a:pt x="0" y="0"/>
                </a:moveTo>
                <a:lnTo>
                  <a:pt x="6913892" y="0"/>
                </a:lnTo>
                <a:lnTo>
                  <a:pt x="6913892" y="3500157"/>
                </a:lnTo>
                <a:lnTo>
                  <a:pt x="0" y="3500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20509" y="7549512"/>
            <a:ext cx="4874333" cy="2455445"/>
          </a:xfrm>
          <a:custGeom>
            <a:avLst/>
            <a:gdLst/>
            <a:ahLst/>
            <a:cxnLst/>
            <a:rect r="r" b="b" t="t" l="l"/>
            <a:pathLst>
              <a:path h="2455445" w="4874333">
                <a:moveTo>
                  <a:pt x="0" y="0"/>
                </a:moveTo>
                <a:lnTo>
                  <a:pt x="4874333" y="0"/>
                </a:lnTo>
                <a:lnTo>
                  <a:pt x="4874333" y="2455446"/>
                </a:lnTo>
                <a:lnTo>
                  <a:pt x="0" y="24554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63355" y="2307299"/>
            <a:ext cx="4788641" cy="2424249"/>
          </a:xfrm>
          <a:custGeom>
            <a:avLst/>
            <a:gdLst/>
            <a:ahLst/>
            <a:cxnLst/>
            <a:rect r="r" b="b" t="t" l="l"/>
            <a:pathLst>
              <a:path h="2424249" w="4788641">
                <a:moveTo>
                  <a:pt x="0" y="0"/>
                </a:moveTo>
                <a:lnTo>
                  <a:pt x="4788641" y="0"/>
                </a:lnTo>
                <a:lnTo>
                  <a:pt x="4788641" y="2424249"/>
                </a:lnTo>
                <a:lnTo>
                  <a:pt x="0" y="2424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7954" y="7536826"/>
            <a:ext cx="4887388" cy="2468131"/>
          </a:xfrm>
          <a:custGeom>
            <a:avLst/>
            <a:gdLst/>
            <a:ahLst/>
            <a:cxnLst/>
            <a:rect r="r" b="b" t="t" l="l"/>
            <a:pathLst>
              <a:path h="2468131" w="4887388">
                <a:moveTo>
                  <a:pt x="0" y="0"/>
                </a:moveTo>
                <a:lnTo>
                  <a:pt x="4887389" y="0"/>
                </a:lnTo>
                <a:lnTo>
                  <a:pt x="4887389" y="2468132"/>
                </a:lnTo>
                <a:lnTo>
                  <a:pt x="0" y="24681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9939" y="2307299"/>
            <a:ext cx="4954539" cy="2520622"/>
          </a:xfrm>
          <a:custGeom>
            <a:avLst/>
            <a:gdLst/>
            <a:ahLst/>
            <a:cxnLst/>
            <a:rect r="r" b="b" t="t" l="l"/>
            <a:pathLst>
              <a:path h="2520622" w="4954539">
                <a:moveTo>
                  <a:pt x="0" y="0"/>
                </a:moveTo>
                <a:lnTo>
                  <a:pt x="4954539" y="0"/>
                </a:lnTo>
                <a:lnTo>
                  <a:pt x="4954539" y="2520621"/>
                </a:lnTo>
                <a:lnTo>
                  <a:pt x="0" y="2520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823038" y="421852"/>
            <a:ext cx="4641925" cy="1492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b="true" sz="9999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SCREENSHOTS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51974" y="7724639"/>
            <a:ext cx="2171904" cy="69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7"/>
              </a:lnSpc>
            </a:pPr>
            <a:r>
              <a:rPr lang="en-US" b="true" sz="4678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HOME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DAGk1Lvw2dk</dc:identifier>
  <dcterms:modified xsi:type="dcterms:W3CDTF">2011-08-01T06:04:30Z</dcterms:modified>
  <cp:revision>1</cp:revision>
  <dc:title>Black and Orange Gradient Car Dealer Presentation</dc:title>
</cp:coreProperties>
</file>